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96" r:id="rId3"/>
    <p:sldMasterId id="2147483881" r:id="rId4"/>
    <p:sldMasterId id="2147483957" r:id="rId5"/>
  </p:sldMasterIdLst>
  <p:notesMasterIdLst>
    <p:notesMasterId r:id="rId26"/>
  </p:notesMasterIdLst>
  <p:handoutMasterIdLst>
    <p:handoutMasterId r:id="rId27"/>
  </p:handoutMasterIdLst>
  <p:sldIdLst>
    <p:sldId id="722" r:id="rId6"/>
    <p:sldId id="731" r:id="rId7"/>
    <p:sldId id="705" r:id="rId8"/>
    <p:sldId id="704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103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0E1E60E-168E-4F15-B79D-E949350113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1702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4B9DE8-397D-468C-BA5F-DEC977FA0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7607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DD53CF-7755-4BB6-B1B3-0238694647D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0001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CC344E6-1CB4-4A29-8C56-65DCE55A5F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5165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F7E220-8A96-42FA-AD6E-457A328EC8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1040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0A063D-E416-49AE-BE0E-D9489C1DC1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94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A338C4-CA5A-4B4D-9AAF-E0F860C906C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247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B9B725E-810A-45D1-881E-12BD01F519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7702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6D298C-A05A-4C08-9359-3FD6BC4397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0351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FD3F60-13ED-46B7-9A83-FA53669853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81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7B08800-7A17-4F47-A0F6-8B4C9BBB53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00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63F461C-D2F0-41F3-AB21-4F24104CDAE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65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88F64DA-F87F-49E9-959C-C9399CF446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793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7BC6098-A268-4952-8B54-43E1FDA51F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74687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25275E-9CDF-425F-A6EE-D8CA655070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71746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985A7-0991-414E-B0E2-DDED99F2E8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1195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BB3410-DAF0-4CEA-A495-DB27EB69947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8998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81C40A-C3F9-4110-B7A5-E4F24839CB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06812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6F532C-19E0-4DEF-98FC-6735315AF47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434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159383-37BA-4D91-BA94-38992D27C99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1206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4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17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7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8908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337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75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8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458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9731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52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73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26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5440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439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54237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8265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9132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35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16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7145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8212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8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8B0D3EC-B787-48E1-A136-D489A5622D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009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677449-FF4C-4BE0-8419-49A2550CD34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57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77CBA04-EC31-443D-9A41-215B072871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6" r:id="rId1"/>
    <p:sldLayoutId id="2147485747" r:id="rId2"/>
    <p:sldLayoutId id="2147485748" r:id="rId3"/>
    <p:sldLayoutId id="2147485749" r:id="rId4"/>
    <p:sldLayoutId id="2147485750" r:id="rId5"/>
    <p:sldLayoutId id="2147485751" r:id="rId6"/>
    <p:sldLayoutId id="2147485752" r:id="rId7"/>
    <p:sldLayoutId id="2147485753" r:id="rId8"/>
    <p:sldLayoutId id="2147485754" r:id="rId9"/>
    <p:sldLayoutId id="2147485755" r:id="rId10"/>
    <p:sldLayoutId id="214748575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577101-AC8B-424E-8FB2-4D38BE74D0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57" r:id="rId1"/>
    <p:sldLayoutId id="2147485758" r:id="rId2"/>
    <p:sldLayoutId id="2147485759" r:id="rId3"/>
    <p:sldLayoutId id="2147485760" r:id="rId4"/>
    <p:sldLayoutId id="2147485761" r:id="rId5"/>
    <p:sldLayoutId id="2147485762" r:id="rId6"/>
    <p:sldLayoutId id="2147485763" r:id="rId7"/>
    <p:sldLayoutId id="2147485764" r:id="rId8"/>
    <p:sldLayoutId id="2147485765" r:id="rId9"/>
    <p:sldLayoutId id="2147485766" r:id="rId10"/>
    <p:sldLayoutId id="2147485767" r:id="rId11"/>
    <p:sldLayoutId id="214748576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4102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3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4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4100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1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4" r:id="rId1"/>
    <p:sldLayoutId id="2147485725" r:id="rId2"/>
    <p:sldLayoutId id="2147485726" r:id="rId3"/>
    <p:sldLayoutId id="2147485727" r:id="rId4"/>
    <p:sldLayoutId id="2147485728" r:id="rId5"/>
    <p:sldLayoutId id="2147485729" r:id="rId6"/>
    <p:sldLayoutId id="2147485730" r:id="rId7"/>
    <p:sldLayoutId id="2147485731" r:id="rId8"/>
    <p:sldLayoutId id="2147485732" r:id="rId9"/>
    <p:sldLayoutId id="2147485733" r:id="rId10"/>
    <p:sldLayoutId id="21474857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5123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31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32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Neiva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87450" y="4762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5747756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341438"/>
            <a:ext cx="78613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571625" y="47625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82625" y="5373688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85825" y="5005388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2292345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593850"/>
            <a:ext cx="6697662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141413" y="430213"/>
            <a:ext cx="6842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9790452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619250" y="476250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2305966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412875"/>
            <a:ext cx="68707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6252635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03388" y="1644650"/>
            <a:ext cx="598328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 la población ocupada en el empleo informal 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a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gosto – octubre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(2014 – 2015)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564973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2082800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82650" y="404813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Neiva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4151883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728788"/>
            <a:ext cx="604837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481148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6363" y="3860800"/>
            <a:ext cx="63515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Huila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2007 - 2014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7386290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84250" y="1770063"/>
            <a:ext cx="6954838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9958352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76327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1288" y="2371725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Agosto – octubre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3736975" y="6011863"/>
            <a:ext cx="5688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>
                <a:cs typeface="Calibri" pitchFamily="34" charset="0"/>
              </a:rPr>
              <a:t>Fuente: DANE - Gran Encuesta Integrada de Hogares</a:t>
            </a:r>
          </a:p>
          <a:p>
            <a:r>
              <a:rPr lang="es-CO" altLang="es-CO" sz="900">
                <a:cs typeface="Calibri" pitchFamily="34" charset="0"/>
              </a:rPr>
              <a:t>(+) 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59113" y="2884810"/>
            <a:ext cx="6049962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8891279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5938" y="312738"/>
            <a:ext cx="5980112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1 Rectángulo"/>
          <p:cNvSpPr>
            <a:spLocks noChangeArrowheads="1"/>
          </p:cNvSpPr>
          <p:nvPr/>
        </p:nvSpPr>
        <p:spPr bwMode="auto">
          <a:xfrm>
            <a:off x="3748088" y="6232525"/>
            <a:ext cx="5000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dirty="0">
                <a:cs typeface="Calibri" pitchFamily="34" charset="0"/>
              </a:rPr>
              <a:t> </a:t>
            </a:r>
            <a:r>
              <a:rPr lang="es-CO" altLang="es-CO" sz="900" dirty="0">
                <a:cs typeface="Calibri" pitchFamily="34" charset="0"/>
              </a:rPr>
              <a:t>*El total de las 23 ciudades no incluye San Andrés por tener una distribución de la muestra diferente.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851920" y="651053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900" dirty="0">
                <a:cs typeface="Calibri" pitchFamily="34" charset="0"/>
              </a:rPr>
              <a:t>Los resultados presentados para San Andrés corresponden al período mayo - octubre 2015.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640" y="332656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Agosto – 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(2009 – 2015)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2465083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465683"/>
            <a:ext cx="7344816" cy="412355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69963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2011 - 2015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6283361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89147" y="1378448"/>
            <a:ext cx="7399277" cy="4282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Neiva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Agosto – octubre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2626107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2015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9727</TotalTime>
  <Words>528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6_Default - Default</vt:lpstr>
      <vt:lpstr>4_Default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Liliana Castañeda Pardo</cp:lastModifiedBy>
  <cp:revision>911</cp:revision>
  <cp:lastPrinted>2015-05-27T13:14:40Z</cp:lastPrinted>
  <dcterms:created xsi:type="dcterms:W3CDTF">2012-08-27T13:39:03Z</dcterms:created>
  <dcterms:modified xsi:type="dcterms:W3CDTF">2015-12-09T22:24:50Z</dcterms:modified>
</cp:coreProperties>
</file>